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sldIdLst>
    <p:sldId id="256" r:id="rId2"/>
    <p:sldId id="257" r:id="rId3"/>
    <p:sldId id="287" r:id="rId4"/>
    <p:sldId id="267" r:id="rId5"/>
    <p:sldId id="279" r:id="rId6"/>
    <p:sldId id="275" r:id="rId7"/>
    <p:sldId id="285" r:id="rId8"/>
    <p:sldId id="273" r:id="rId9"/>
    <p:sldId id="265" r:id="rId10"/>
    <p:sldId id="281" r:id="rId11"/>
    <p:sldId id="280" r:id="rId12"/>
    <p:sldId id="274" r:id="rId13"/>
    <p:sldId id="266" r:id="rId14"/>
    <p:sldId id="284" r:id="rId15"/>
    <p:sldId id="286" r:id="rId16"/>
    <p:sldId id="291" r:id="rId17"/>
    <p:sldId id="283" r:id="rId18"/>
    <p:sldId id="292" r:id="rId19"/>
    <p:sldId id="288" r:id="rId20"/>
    <p:sldId id="28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7CE84F3-28C3-443E-9E96-99CF82512B78}" styleName="Dunkle Formatvorlage 1 - Akz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2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0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5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98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5/25/2018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151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5/25/2018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12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5/25/2018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36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5/25/2018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91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5/25/2018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2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5/25/2018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5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5/25/2018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226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8073" t="5534" r="7564"/>
          <a:stretch/>
        </p:blipFill>
        <p:spPr>
          <a:xfrm>
            <a:off x="2264998" y="702896"/>
            <a:ext cx="7532722" cy="412382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59609" y="5297599"/>
            <a:ext cx="5143500" cy="609341"/>
          </a:xfrm>
        </p:spPr>
        <p:txBody>
          <a:bodyPr>
            <a:normAutofit fontScale="90000"/>
          </a:bodyPr>
          <a:lstStyle/>
          <a:p>
            <a:r>
              <a:rPr lang="de-AT" b="1" dirty="0"/>
              <a:t>Zweirad-Prüfstand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998202" y="6006477"/>
            <a:ext cx="8066314" cy="1241822"/>
          </a:xfrm>
        </p:spPr>
        <p:txBody>
          <a:bodyPr>
            <a:normAutofit/>
          </a:bodyPr>
          <a:lstStyle/>
          <a:p>
            <a:r>
              <a:rPr lang="de-AT" sz="3000" dirty="0"/>
              <a:t>Levin Messing, Christoph Primus, Robert Tinauer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29028"/>
            <a:ext cx="1705579" cy="181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04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2648" y="690308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de-AT" sz="4800" dirty="0"/>
              <a:t>Rahmen</a:t>
            </a:r>
            <a:endParaRPr lang="de-AT" sz="5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55" y="2411896"/>
            <a:ext cx="11738532" cy="4280452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2822656" y="1935240"/>
            <a:ext cx="67852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de-AT" sz="3200" dirty="0"/>
              <a:t>gefertigt aus 60 x 60mm-Formrohren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de-AT" sz="3200" dirty="0"/>
              <a:t>an Fahrzeuglänge anpassbar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de-AT" sz="3200" dirty="0"/>
              <a:t>zerlegbar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de-AT" sz="2700" dirty="0"/>
          </a:p>
          <a:p>
            <a:pPr algn="r"/>
            <a:endParaRPr lang="de-AT" sz="2700" dirty="0"/>
          </a:p>
          <a:p>
            <a:pPr algn="r"/>
            <a:endParaRPr lang="de-AT" sz="1500" dirty="0"/>
          </a:p>
          <a:p>
            <a:pPr algn="r"/>
            <a:endParaRPr lang="de-AT" sz="1500" dirty="0"/>
          </a:p>
        </p:txBody>
      </p:sp>
    </p:spTree>
    <p:extLst>
      <p:ext uri="{BB962C8B-B14F-4D97-AF65-F5344CB8AC3E}">
        <p14:creationId xmlns:p14="http://schemas.microsoft.com/office/powerpoint/2010/main" val="2393109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06744" y="147848"/>
            <a:ext cx="7886700" cy="994172"/>
          </a:xfrm>
        </p:spPr>
        <p:txBody>
          <a:bodyPr/>
          <a:lstStyle/>
          <a:p>
            <a:pPr algn="ctr"/>
            <a:r>
              <a:rPr lang="de-AT" sz="4800" dirty="0"/>
              <a:t>Berechnungsformeln</a:t>
            </a:r>
            <a:r>
              <a:rPr lang="de-AT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/>
              <p:cNvSpPr/>
              <p:nvPr/>
            </p:nvSpPr>
            <p:spPr>
              <a:xfrm>
                <a:off x="3392302" y="2425224"/>
                <a:ext cx="5599297" cy="6227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𝑀𝑜𝑡𝑜𝑟</m:t>
                          </m:r>
                        </m:sub>
                      </m:sSub>
                      <m:r>
                        <a:rPr lang="de-AT" sz="3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𝑅𝑎𝑑</m:t>
                          </m:r>
                        </m:sub>
                      </m:sSub>
                      <m:r>
                        <a:rPr lang="de-AT" sz="32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A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320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𝑆𝑐h𝑙𝑒𝑝𝑝</m:t>
                          </m:r>
                        </m:sub>
                      </m:sSub>
                      <m:r>
                        <a:rPr lang="de-AT" sz="320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de-AT" sz="1400" dirty="0"/>
              </a:p>
            </p:txBody>
          </p:sp>
        </mc:Choice>
        <mc:Fallback xmlns="">
          <p:sp>
            <p:nvSpPr>
              <p:cNvPr id="6" name="Rechtec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302" y="2425224"/>
                <a:ext cx="5599297" cy="6227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3392302" y="1336423"/>
                <a:ext cx="538429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𝑅𝑎𝑑</m:t>
                          </m:r>
                        </m:sub>
                      </m:sSub>
                      <m:r>
                        <a:rPr lang="de-AT" sz="3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𝑅𝑜𝑙𝑙𝑒</m:t>
                          </m:r>
                        </m:sub>
                      </m:sSub>
                      <m:r>
                        <a:rPr lang="de-AT" sz="320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A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𝑅𝑜𝑙𝑙𝑒</m:t>
                          </m:r>
                        </m:sub>
                      </m:sSub>
                      <m:r>
                        <a:rPr lang="de-AT" sz="320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A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𝑅𝑜𝑙𝑙𝑒</m:t>
                          </m:r>
                        </m:sub>
                      </m:sSub>
                    </m:oMath>
                  </m:oMathPara>
                </a14:m>
                <a:endParaRPr lang="de-AT" sz="3200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302" y="1336423"/>
                <a:ext cx="538429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/>
              <p:cNvSpPr/>
              <p:nvPr/>
            </p:nvSpPr>
            <p:spPr>
              <a:xfrm>
                <a:off x="4434509" y="3476242"/>
                <a:ext cx="3299878" cy="1097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𝑀𝑜𝑡𝑜𝑟</m:t>
                          </m:r>
                        </m:sub>
                      </m:sSub>
                      <m:r>
                        <a:rPr lang="de-AT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AT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AT" sz="3200" i="1">
                                  <a:latin typeface="Cambria Math" panose="02040503050406030204" pitchFamily="18" charset="0"/>
                                </a:rPr>
                                <m:t>𝑀𝑜𝑡𝑜𝑟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AT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32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AT" sz="3200" i="1">
                                  <a:latin typeface="Cambria Math" panose="02040503050406030204" pitchFamily="18" charset="0"/>
                                </a:rPr>
                                <m:t>𝑀𝑜𝑡𝑜𝑟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AT" sz="3200" dirty="0"/>
              </a:p>
            </p:txBody>
          </p:sp>
        </mc:Choice>
        <mc:Fallback xmlns=""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509" y="3476242"/>
                <a:ext cx="3299878" cy="10974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/>
              <p:cNvSpPr/>
              <p:nvPr/>
            </p:nvSpPr>
            <p:spPr>
              <a:xfrm>
                <a:off x="2694065" y="4868680"/>
                <a:ext cx="6780767" cy="1547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𝑁𝑜𝑟𝑚</m:t>
                          </m:r>
                        </m:sub>
                      </m:sSub>
                      <m:r>
                        <a:rPr lang="de-AT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3200">
                              <a:latin typeface="Cambria Math" panose="02040503050406030204" pitchFamily="18" charset="0"/>
                            </a:rPr>
                            <m:t>1013</m:t>
                          </m:r>
                        </m:num>
                        <m:den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de-AT" sz="3200">
                          <a:latin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de-AT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de-AT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de-AT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3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de-AT" sz="3200">
                                      <a:latin typeface="Cambria Math" panose="02040503050406030204" pitchFamily="18" charset="0"/>
                                    </a:rPr>
                                    <m:t>+273</m:t>
                                  </m:r>
                                </m:e>
                              </m:d>
                            </m:num>
                            <m:den>
                              <m:r>
                                <a:rPr lang="de-AT" sz="3200">
                                  <a:latin typeface="Cambria Math" panose="02040503050406030204" pitchFamily="18" charset="0"/>
                                </a:rPr>
                                <m:t>293</m:t>
                              </m:r>
                            </m:den>
                          </m:f>
                        </m:e>
                      </m:rad>
                      <m:r>
                        <a:rPr lang="de-AT" sz="320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A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𝑀𝑜𝑡𝑜𝑟</m:t>
                          </m:r>
                        </m:sub>
                      </m:sSub>
                    </m:oMath>
                  </m:oMathPara>
                </a14:m>
                <a:endParaRPr lang="de-AT" sz="3200" dirty="0"/>
              </a:p>
            </p:txBody>
          </p:sp>
        </mc:Choice>
        <mc:Fallback xmlns="">
          <p:sp>
            <p:nvSpPr>
              <p:cNvPr id="12" name="Rechteck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065" y="4868680"/>
                <a:ext cx="6780767" cy="1547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929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08337" y="2583165"/>
            <a:ext cx="5404778" cy="1596067"/>
          </a:xfrm>
        </p:spPr>
        <p:txBody>
          <a:bodyPr>
            <a:normAutofit/>
          </a:bodyPr>
          <a:lstStyle/>
          <a:p>
            <a:r>
              <a:rPr lang="de-AT" b="1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3263018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54370" y="2260142"/>
            <a:ext cx="7359474" cy="1596067"/>
          </a:xfrm>
        </p:spPr>
        <p:txBody>
          <a:bodyPr>
            <a:normAutofit/>
          </a:bodyPr>
          <a:lstStyle/>
          <a:p>
            <a:pPr algn="ctr"/>
            <a:r>
              <a:rPr lang="de-AT" sz="4800" b="1" dirty="0"/>
              <a:t>Danke 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82529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25" y="797025"/>
            <a:ext cx="11380925" cy="56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10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99" y="-3267"/>
            <a:ext cx="4791680" cy="318574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594" y="47000"/>
            <a:ext cx="3829458" cy="528865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811090" y="133810"/>
            <a:ext cx="2171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6000" dirty="0"/>
              <a:t>1.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049715" y="133809"/>
            <a:ext cx="2152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6000" dirty="0"/>
              <a:t>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/>
              <p:cNvSpPr/>
              <p:nvPr/>
            </p:nvSpPr>
            <p:spPr>
              <a:xfrm>
                <a:off x="1696790" y="3016044"/>
                <a:ext cx="4572000" cy="159017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de-AT" sz="2400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AT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1.  </m:t>
                        </m:r>
                        <m:r>
                          <a:rPr lang="de-AT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de-AT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de-AT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de-AT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AT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de-AT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𝑀𝑜𝑡𝑜𝑟𝑟𝑎𝑑</m:t>
                        </m:r>
                      </m:sub>
                    </m:sSub>
                    <m:r>
                      <a:rPr lang="de-AT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de-AT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AT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de-AT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𝑀𝑜𝑡𝑜𝑟𝑟𝑎𝑑</m:t>
                        </m:r>
                      </m:sub>
                    </m:sSub>
                  </m:oMath>
                </a14:m>
                <a:endParaRPr lang="de-AT" sz="2400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800"/>
                  </a:spcAft>
                </a:pPr>
                <a:endParaRPr lang="de-AT" sz="2400" dirty="0"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:endParaRPr lang="de-AT" sz="2400" dirty="0"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htec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790" y="3016044"/>
                <a:ext cx="4572000" cy="15901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/>
              <p:cNvSpPr/>
              <p:nvPr/>
            </p:nvSpPr>
            <p:spPr>
              <a:xfrm>
                <a:off x="1724792" y="3663242"/>
                <a:ext cx="19336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2.  </m:t>
                          </m:r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de-AT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𝑅𝑎𝑑</m:t>
                          </m:r>
                        </m:sub>
                      </m:sSub>
                    </m:oMath>
                  </m:oMathPara>
                </a14:m>
                <a:endParaRPr lang="de-AT" sz="2400" dirty="0"/>
              </a:p>
            </p:txBody>
          </p:sp>
        </mc:Choice>
        <mc:Fallback xmlns="">
          <p:sp>
            <p:nvSpPr>
              <p:cNvPr id="13" name="Rechteck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792" y="3663242"/>
                <a:ext cx="1933670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/>
              <p:cNvSpPr/>
              <p:nvPr/>
            </p:nvSpPr>
            <p:spPr>
              <a:xfrm>
                <a:off x="1696790" y="5778696"/>
                <a:ext cx="2946448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5.  </m:t>
                          </m:r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𝑅𝑜𝑙𝑙𝑒</m:t>
                          </m:r>
                        </m:sub>
                      </m:sSub>
                      <m:r>
                        <a:rPr lang="de-AT" sz="24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A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AT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𝑅𝑜𝑙𝑙𝑒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A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𝑅𝑜𝑙𝑙𝑒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AT" sz="2400" dirty="0"/>
              </a:p>
            </p:txBody>
          </p:sp>
        </mc:Choice>
        <mc:Fallback xmlns="">
          <p:sp>
            <p:nvSpPr>
              <p:cNvPr id="15" name="Rechtec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790" y="5778696"/>
                <a:ext cx="2946448" cy="846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/>
              <p:cNvSpPr/>
              <p:nvPr/>
            </p:nvSpPr>
            <p:spPr>
              <a:xfrm>
                <a:off x="6048976" y="5405039"/>
                <a:ext cx="38371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6.  </m:t>
                          </m:r>
                          <m:r>
                            <a:rPr lang="de-AT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de-AT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de-AT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de-AT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𝑅𝑜𝑙𝑙𝑒</m:t>
                          </m:r>
                        </m:sub>
                      </m:sSub>
                      <m:r>
                        <a:rPr lang="de-AT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de-AT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𝑅𝑜𝑙𝑙𝑒</m:t>
                          </m:r>
                        </m:sub>
                      </m:sSub>
                      <m:r>
                        <a:rPr lang="de-AT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AT" sz="24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∝</m:t>
                          </m:r>
                        </m:e>
                        <m:sub>
                          <m:r>
                            <a:rPr lang="de-AT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𝑅𝑜𝑙𝑙𝑒</m:t>
                          </m:r>
                        </m:sub>
                      </m:sSub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19" name="Rechteck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976" y="5405039"/>
                <a:ext cx="3837140" cy="461665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/>
              <p:cNvSpPr/>
              <p:nvPr/>
            </p:nvSpPr>
            <p:spPr>
              <a:xfrm>
                <a:off x="1724792" y="4419645"/>
                <a:ext cx="23442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3.  </m:t>
                          </m:r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𝑅𝑜𝑙𝑙𝑒</m:t>
                          </m:r>
                        </m:sub>
                      </m:sSub>
                      <m:r>
                        <a:rPr lang="de-AT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𝑅𝑎𝑑</m:t>
                          </m:r>
                        </m:sub>
                      </m:sSub>
                    </m:oMath>
                  </m:oMathPara>
                </a14:m>
                <a:endParaRPr lang="de-AT" sz="2400" dirty="0"/>
              </a:p>
            </p:txBody>
          </p:sp>
        </mc:Choice>
        <mc:Fallback xmlns="">
          <p:sp>
            <p:nvSpPr>
              <p:cNvPr id="20" name="Rechteck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792" y="4419645"/>
                <a:ext cx="2344296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/>
              <p:cNvSpPr/>
              <p:nvPr/>
            </p:nvSpPr>
            <p:spPr>
              <a:xfrm>
                <a:off x="6048976" y="5915228"/>
                <a:ext cx="5162695" cy="84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7.  </m:t>
                          </m:r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𝑀𝑜𝑡𝑜𝑟𝑟𝑎𝑑</m:t>
                          </m:r>
                        </m:sub>
                      </m:sSub>
                      <m:r>
                        <a:rPr lang="de-AT" sz="240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𝑅𝑜𝑙𝑙𝑒</m:t>
                          </m:r>
                        </m:sub>
                      </m:sSub>
                      <m:r>
                        <a:rPr lang="de-AT" sz="24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A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𝑅𝑜𝑙𝑙𝑒</m:t>
                              </m:r>
                            </m:sub>
                          </m:sSub>
                          <m:r>
                            <a:rPr lang="de-AT" sz="240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de-A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>
                                  <a:latin typeface="Cambria Math" panose="02040503050406030204" pitchFamily="18" charset="0"/>
                                </a:rPr>
                                <m:t>∝</m:t>
                              </m:r>
                            </m:e>
                            <m:sub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𝑅𝑜𝑙𝑙𝑒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A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𝑅𝑜𝑙𝑙𝑒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AT" sz="2400" dirty="0"/>
              </a:p>
            </p:txBody>
          </p:sp>
        </mc:Choice>
        <mc:Fallback xmlns="">
          <p:sp>
            <p:nvSpPr>
              <p:cNvPr id="21" name="Rechteck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976" y="5915228"/>
                <a:ext cx="5162695" cy="8461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/>
              <p:cNvSpPr/>
              <p:nvPr/>
            </p:nvSpPr>
            <p:spPr>
              <a:xfrm>
                <a:off x="1686151" y="5179745"/>
                <a:ext cx="20599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4.  </m:t>
                          </m:r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de-AT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𝑅𝑜𝑙𝑙𝑒</m:t>
                          </m:r>
                        </m:sub>
                      </m:sSub>
                    </m:oMath>
                  </m:oMathPara>
                </a14:m>
                <a:endParaRPr lang="de-AT" sz="2400" dirty="0"/>
              </a:p>
            </p:txBody>
          </p:sp>
        </mc:Choice>
        <mc:Fallback xmlns="">
          <p:sp>
            <p:nvSpPr>
              <p:cNvPr id="22" name="Rechtec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151" y="5179745"/>
                <a:ext cx="2059988" cy="461665"/>
              </a:xfrm>
              <a:prstGeom prst="rect">
                <a:avLst/>
              </a:prstGeom>
              <a:blipFill>
                <a:blip r:embed="rId10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465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99" y="-3267"/>
            <a:ext cx="4791680" cy="318574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225" y="45465"/>
            <a:ext cx="3829458" cy="528865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811090" y="133810"/>
            <a:ext cx="2171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6000" dirty="0"/>
              <a:t>1.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049715" y="133809"/>
            <a:ext cx="2152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6000" dirty="0"/>
              <a:t>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/>
              <p:cNvSpPr/>
              <p:nvPr/>
            </p:nvSpPr>
            <p:spPr>
              <a:xfrm>
                <a:off x="1811090" y="3565252"/>
                <a:ext cx="44624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>
                          <a:latin typeface="Cambria Math" panose="02040503050406030204" pitchFamily="18" charset="0"/>
                        </a:rPr>
                        <m:t>8.</m:t>
                      </m:r>
                      <m:r>
                        <a:rPr lang="de-AT" sz="2400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𝑅𝑜𝑙𝑙𝑒</m:t>
                          </m:r>
                        </m:sub>
                      </m:sSub>
                      <m:r>
                        <a:rPr lang="de-AT" sz="2400">
                          <a:latin typeface="Cambria Math" panose="02040503050406030204" pitchFamily="18" charset="0"/>
                        </a:rPr>
                        <m:t>=0,5∗ </m:t>
                      </m:r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𝑅𝑜𝑙𝑙𝑒</m:t>
                          </m:r>
                        </m:sub>
                      </m:sSub>
                      <m:r>
                        <a:rPr lang="de-AT" sz="240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de-A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𝑅𝑜𝑙𝑙𝑒</m:t>
                              </m:r>
                            </m:sub>
                          </m:sSub>
                        </m:e>
                        <m:sup>
                          <m:r>
                            <a:rPr lang="de-AT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AT" sz="24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AT" sz="2400" dirty="0"/>
              </a:p>
            </p:txBody>
          </p:sp>
        </mc:Choice>
        <mc:Fallback xmlns="">
          <p:sp>
            <p:nvSpPr>
              <p:cNvPr id="20" name="Rechteck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90" y="3565252"/>
                <a:ext cx="4462440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1811090" y="4451619"/>
                <a:ext cx="33590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A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>
                                  <a:latin typeface="Cambria Math" panose="02040503050406030204" pitchFamily="18" charset="0"/>
                                </a:rPr>
                                <m:t>9.  </m:t>
                              </m:r>
                              <m:r>
                                <m:rPr>
                                  <m:sty m:val="p"/>
                                </m:rPr>
                                <a:rPr lang="de-AT" sz="24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𝑅𝑜𝑙𝑙𝑒</m:t>
                              </m:r>
                            </m:sub>
                          </m:sSub>
                          <m:r>
                            <a:rPr lang="de-AT" sz="2400">
                              <a:latin typeface="Cambria Math" panose="02040503050406030204" pitchFamily="18" charset="0"/>
                            </a:rPr>
                            <m:t>=∝</m:t>
                          </m:r>
                        </m:e>
                        <m:sub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𝑅𝑜𝑙𝑙𝑒</m:t>
                          </m:r>
                        </m:sub>
                      </m:sSub>
                      <m:r>
                        <a:rPr lang="de-AT" sz="240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𝑅𝑜𝑙𝑙𝑒</m:t>
                          </m:r>
                        </m:sub>
                      </m:sSub>
                    </m:oMath>
                  </m:oMathPara>
                </a14:m>
                <a:endParaRPr lang="de-AT" sz="2400" dirty="0"/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90" y="4451619"/>
                <a:ext cx="3359061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/>
              <p:cNvSpPr/>
              <p:nvPr/>
            </p:nvSpPr>
            <p:spPr>
              <a:xfrm>
                <a:off x="1811090" y="6348677"/>
                <a:ext cx="38308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11.  </m:t>
                          </m:r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𝑅𝑜𝑙𝑙𝑒</m:t>
                          </m:r>
                        </m:sub>
                      </m:sSub>
                      <m:r>
                        <a:rPr lang="de-AT" sz="2400">
                          <a:latin typeface="Cambria Math" panose="02040503050406030204" pitchFamily="18" charset="0"/>
                        </a:rPr>
                        <m:t>=2∗</m:t>
                      </m:r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𝑀𝑜𝑡𝑜𝑟𝑟𝑎𝑑</m:t>
                          </m:r>
                        </m:sub>
                      </m:sSub>
                    </m:oMath>
                  </m:oMathPara>
                </a14:m>
                <a:endParaRPr lang="de-AT" sz="2400" dirty="0"/>
              </a:p>
            </p:txBody>
          </p:sp>
        </mc:Choice>
        <mc:Fallback xmlns="">
          <p:sp>
            <p:nvSpPr>
              <p:cNvPr id="22" name="Rechtec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90" y="6348677"/>
                <a:ext cx="3830857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/>
              <p:cNvSpPr/>
              <p:nvPr/>
            </p:nvSpPr>
            <p:spPr>
              <a:xfrm>
                <a:off x="167821" y="5270749"/>
                <a:ext cx="8251939" cy="895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10.  </m:t>
                          </m:r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𝑀𝑜𝑡𝑜𝑟𝑟𝑎𝑑</m:t>
                          </m:r>
                        </m:sub>
                      </m:sSub>
                      <m:r>
                        <a:rPr lang="de-AT" sz="240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>
                              <a:latin typeface="Cambria Math" panose="02040503050406030204" pitchFamily="18" charset="0"/>
                            </a:rPr>
                            <m:t>∝</m:t>
                          </m:r>
                        </m:e>
                        <m:sub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𝑅𝑜𝑙𝑙𝑒</m:t>
                          </m:r>
                        </m:sub>
                      </m:sSub>
                      <m:r>
                        <a:rPr lang="de-AT" sz="240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de-AT" sz="2400" i="1">
                              <a:latin typeface="Cambria Math" panose="02040503050406030204" pitchFamily="18" charset="0"/>
                            </a:rPr>
                            <m:t>𝑅𝑜𝑙𝑙𝑒</m:t>
                          </m:r>
                        </m:sub>
                      </m:sSub>
                      <m:r>
                        <a:rPr lang="de-AT" sz="24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A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2400">
                              <a:latin typeface="Cambria Math" panose="02040503050406030204" pitchFamily="18" charset="0"/>
                            </a:rPr>
                            <m:t>0,5∗ </m:t>
                          </m:r>
                          <m:sSub>
                            <m:sSubPr>
                              <m:ctrlPr>
                                <a:rPr lang="de-A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𝑅𝑜𝑙𝑙𝑒</m:t>
                              </m:r>
                            </m:sub>
                          </m:sSub>
                          <m:r>
                            <a:rPr lang="de-AT" sz="240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de-A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de-A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AT" sz="2400" i="1">
                                      <a:latin typeface="Cambria Math" panose="02040503050406030204" pitchFamily="18" charset="0"/>
                                    </a:rPr>
                                    <m:t>𝑅𝑜𝑙𝑙𝑒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de-AT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sz="240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de-A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>
                                  <a:latin typeface="Cambria Math" panose="02040503050406030204" pitchFamily="18" charset="0"/>
                                </a:rPr>
                                <m:t>∝</m:t>
                              </m:r>
                            </m:e>
                            <m:sub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𝑅𝑜𝑙𝑙𝑒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A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AT" sz="2400" i="1">
                                  <a:latin typeface="Cambria Math" panose="02040503050406030204" pitchFamily="18" charset="0"/>
                                </a:rPr>
                                <m:t>𝑅𝑜𝑙𝑙𝑒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AT" sz="2400" dirty="0"/>
              </a:p>
            </p:txBody>
          </p:sp>
        </mc:Choice>
        <mc:Fallback xmlns="">
          <p:sp>
            <p:nvSpPr>
              <p:cNvPr id="24" name="Rechteck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21" y="5270749"/>
                <a:ext cx="8251939" cy="895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811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84" y="927433"/>
            <a:ext cx="9288433" cy="52495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1065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4" name="Grafik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72" y="365127"/>
            <a:ext cx="5435807" cy="58399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60407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80975"/>
            <a:ext cx="7900988" cy="638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67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2858" y="474544"/>
            <a:ext cx="5915025" cy="994172"/>
          </a:xfrm>
        </p:spPr>
        <p:txBody>
          <a:bodyPr/>
          <a:lstStyle/>
          <a:p>
            <a:r>
              <a:rPr lang="de-AT" sz="4800" b="1" dirty="0"/>
              <a:t>Zielsetzung</a:t>
            </a:r>
            <a:endParaRPr lang="de-AT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02858" y="1757109"/>
            <a:ext cx="10421485" cy="5703234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de-AT" sz="3200" dirty="0"/>
              <a:t>Messung von Fahrzeugen bis 37kW</a:t>
            </a:r>
          </a:p>
          <a:p>
            <a:pPr>
              <a:lnSpc>
                <a:spcPct val="70000"/>
              </a:lnSpc>
            </a:pPr>
            <a:endParaRPr lang="de-AT" sz="3200" dirty="0"/>
          </a:p>
          <a:p>
            <a:pPr>
              <a:lnSpc>
                <a:spcPct val="70000"/>
              </a:lnSpc>
            </a:pPr>
            <a:r>
              <a:rPr lang="de-AT" sz="3200" dirty="0"/>
              <a:t>reproduzierbare Ergebnisse</a:t>
            </a:r>
          </a:p>
          <a:p>
            <a:pPr>
              <a:lnSpc>
                <a:spcPct val="70000"/>
              </a:lnSpc>
            </a:pPr>
            <a:endParaRPr lang="de-AT" sz="3200" dirty="0"/>
          </a:p>
          <a:p>
            <a:pPr>
              <a:lnSpc>
                <a:spcPct val="70000"/>
              </a:lnSpc>
            </a:pPr>
            <a:r>
              <a:rPr lang="de-AT" sz="3200" dirty="0"/>
              <a:t>Erfassung der Motor- sowie Raddrehzahl, Luftdruck, </a:t>
            </a:r>
            <a:br>
              <a:rPr lang="de-AT" sz="3200" dirty="0"/>
            </a:br>
            <a:r>
              <a:rPr lang="de-AT" sz="3200" dirty="0"/>
              <a:t>Luftfeuchtigkeit und Lufttemperatur.</a:t>
            </a:r>
          </a:p>
          <a:p>
            <a:pPr>
              <a:lnSpc>
                <a:spcPct val="70000"/>
              </a:lnSpc>
            </a:pPr>
            <a:endParaRPr lang="de-AT" sz="3200" dirty="0"/>
          </a:p>
          <a:p>
            <a:pPr>
              <a:lnSpc>
                <a:spcPct val="70000"/>
              </a:lnSpc>
            </a:pPr>
            <a:r>
              <a:rPr lang="de-AT" sz="3200" dirty="0"/>
              <a:t>Grafische Darstellung der Ergebnisse</a:t>
            </a:r>
          </a:p>
          <a:p>
            <a:pPr>
              <a:lnSpc>
                <a:spcPct val="70000"/>
              </a:lnSpc>
            </a:pPr>
            <a:endParaRPr lang="de-AT" sz="3200" dirty="0"/>
          </a:p>
          <a:p>
            <a:pPr>
              <a:lnSpc>
                <a:spcPct val="70000"/>
              </a:lnSpc>
            </a:pPr>
            <a:r>
              <a:rPr lang="de-AT" sz="3200" dirty="0"/>
              <a:t>Möglichst preiswerte Umsetzung (2000€ Budget)</a:t>
            </a:r>
          </a:p>
        </p:txBody>
      </p:sp>
    </p:spTree>
    <p:extLst>
      <p:ext uri="{BB962C8B-B14F-4D97-AF65-F5344CB8AC3E}">
        <p14:creationId xmlns:p14="http://schemas.microsoft.com/office/powerpoint/2010/main" val="1965387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034" y="702367"/>
            <a:ext cx="6530860" cy="575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4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23" y="1378857"/>
            <a:ext cx="10290629" cy="5036195"/>
          </a:xfrm>
          <a:prstGeom prst="rect">
            <a:avLst/>
          </a:prstGeom>
        </p:spPr>
      </p:pic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2723711" y="344556"/>
            <a:ext cx="6513054" cy="461652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de-A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Funktionsweise</a:t>
            </a:r>
          </a:p>
        </p:txBody>
      </p:sp>
    </p:spTree>
    <p:extLst>
      <p:ext uri="{BB962C8B-B14F-4D97-AF65-F5344CB8AC3E}">
        <p14:creationId xmlns:p14="http://schemas.microsoft.com/office/powerpoint/2010/main" val="2706715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870274"/>
              </p:ext>
            </p:extLst>
          </p:nvPr>
        </p:nvGraphicFramePr>
        <p:xfrm>
          <a:off x="1320800" y="583945"/>
          <a:ext cx="9409607" cy="59039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625933">
                  <a:extLst>
                    <a:ext uri="{9D8B030D-6E8A-4147-A177-3AD203B41FA5}">
                      <a16:colId xmlns:a16="http://schemas.microsoft.com/office/drawing/2014/main" val="4002589350"/>
                    </a:ext>
                  </a:extLst>
                </a:gridCol>
                <a:gridCol w="2770338">
                  <a:extLst>
                    <a:ext uri="{9D8B030D-6E8A-4147-A177-3AD203B41FA5}">
                      <a16:colId xmlns:a16="http://schemas.microsoft.com/office/drawing/2014/main" val="4162160713"/>
                    </a:ext>
                  </a:extLst>
                </a:gridCol>
                <a:gridCol w="3013336">
                  <a:extLst>
                    <a:ext uri="{9D8B030D-6E8A-4147-A177-3AD203B41FA5}">
                      <a16:colId xmlns:a16="http://schemas.microsoft.com/office/drawing/2014/main" val="4072124995"/>
                    </a:ext>
                  </a:extLst>
                </a:gridCol>
              </a:tblGrid>
              <a:tr h="983990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AT" sz="40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Zeitaufwand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de-AT" sz="3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de-AT" sz="3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8816553"/>
                  </a:ext>
                </a:extLst>
              </a:tr>
              <a:tr h="9839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AT" sz="32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Diplomand</a:t>
                      </a: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AT" sz="32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Teilbereich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AT" sz="3200" b="1" dirty="0">
                          <a:effectLst/>
                        </a:rPr>
                        <a:t>Arbeitsstunden</a:t>
                      </a:r>
                      <a:endParaRPr lang="de-AT" sz="3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6649276"/>
                  </a:ext>
                </a:extLst>
              </a:tr>
              <a:tr h="9839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AT" sz="3200" b="0" dirty="0">
                          <a:solidFill>
                            <a:schemeClr val="tx1"/>
                          </a:solidFill>
                          <a:effectLst/>
                        </a:rPr>
                        <a:t>Levin Messing</a:t>
                      </a:r>
                      <a:endParaRPr lang="de-AT" sz="3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AT" sz="3200" b="0" dirty="0">
                          <a:solidFill>
                            <a:schemeClr val="tx1"/>
                          </a:solidFill>
                          <a:effectLst/>
                        </a:rPr>
                        <a:t>Informatik</a:t>
                      </a:r>
                      <a:endParaRPr lang="de-AT" sz="3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AT" sz="3200" dirty="0">
                          <a:effectLst/>
                        </a:rPr>
                        <a:t>301</a:t>
                      </a:r>
                      <a:endParaRPr lang="de-AT" sz="3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690004"/>
                  </a:ext>
                </a:extLst>
              </a:tr>
              <a:tr h="9839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AT" sz="3200" b="0" dirty="0">
                          <a:solidFill>
                            <a:schemeClr val="tx1"/>
                          </a:solidFill>
                          <a:effectLst/>
                        </a:rPr>
                        <a:t>Christoph Primus</a:t>
                      </a:r>
                      <a:endParaRPr lang="de-AT" sz="3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AT" sz="3200" b="0" dirty="0">
                          <a:solidFill>
                            <a:schemeClr val="tx1"/>
                          </a:solidFill>
                          <a:effectLst/>
                        </a:rPr>
                        <a:t>Elektronik</a:t>
                      </a:r>
                      <a:endParaRPr lang="de-AT" sz="3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AT" sz="3200" dirty="0">
                          <a:effectLst/>
                        </a:rPr>
                        <a:t>246</a:t>
                      </a:r>
                      <a:endParaRPr lang="de-AT" sz="3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706212"/>
                  </a:ext>
                </a:extLst>
              </a:tr>
              <a:tr h="9839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AT" sz="3200" b="0" dirty="0">
                          <a:solidFill>
                            <a:schemeClr val="tx1"/>
                          </a:solidFill>
                          <a:effectLst/>
                        </a:rPr>
                        <a:t>Robert Tinauer</a:t>
                      </a:r>
                      <a:endParaRPr lang="de-AT" sz="3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AT" sz="3200" b="0" dirty="0">
                          <a:solidFill>
                            <a:schemeClr val="tx1"/>
                          </a:solidFill>
                          <a:effectLst/>
                        </a:rPr>
                        <a:t>Mechanik</a:t>
                      </a:r>
                      <a:endParaRPr lang="de-AT" sz="32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AT" sz="3200" dirty="0">
                          <a:effectLst/>
                        </a:rPr>
                        <a:t>256</a:t>
                      </a:r>
                      <a:endParaRPr lang="de-AT" sz="3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641076"/>
                  </a:ext>
                </a:extLst>
              </a:tr>
              <a:tr h="983990"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AT" sz="3200" dirty="0">
                          <a:effectLst/>
                        </a:rPr>
                        <a:t>Summe:</a:t>
                      </a:r>
                      <a:endParaRPr lang="de-AT" sz="3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de-AT" sz="3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AT" sz="3200" dirty="0">
                          <a:effectLst/>
                        </a:rPr>
                        <a:t>803</a:t>
                      </a:r>
                      <a:endParaRPr lang="de-AT" sz="3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07413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9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53877"/>
              </p:ext>
            </p:extLst>
          </p:nvPr>
        </p:nvGraphicFramePr>
        <p:xfrm>
          <a:off x="1313188" y="623688"/>
          <a:ext cx="9180640" cy="563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76994">
                  <a:extLst>
                    <a:ext uri="{9D8B030D-6E8A-4147-A177-3AD203B41FA5}">
                      <a16:colId xmlns:a16="http://schemas.microsoft.com/office/drawing/2014/main" val="1510901955"/>
                    </a:ext>
                  </a:extLst>
                </a:gridCol>
                <a:gridCol w="2303646">
                  <a:extLst>
                    <a:ext uri="{9D8B030D-6E8A-4147-A177-3AD203B41FA5}">
                      <a16:colId xmlns:a16="http://schemas.microsoft.com/office/drawing/2014/main" val="573401874"/>
                    </a:ext>
                  </a:extLst>
                </a:gridCol>
              </a:tblGrid>
              <a:tr h="653760">
                <a:tc gridSpan="2">
                  <a:txBody>
                    <a:bodyPr/>
                    <a:lstStyle/>
                    <a:p>
                      <a:pPr algn="ctr"/>
                      <a:r>
                        <a:rPr lang="de-AT" sz="5400" dirty="0"/>
                        <a:t>Kosten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767622"/>
                  </a:ext>
                </a:extLst>
              </a:tr>
              <a:tr h="471434">
                <a:tc>
                  <a:txBody>
                    <a:bodyPr/>
                    <a:lstStyle/>
                    <a:p>
                      <a:r>
                        <a:rPr lang="de-AT" sz="4000" dirty="0"/>
                        <a:t>2 </a:t>
                      </a:r>
                      <a:r>
                        <a:rPr lang="de-AT" sz="4000" dirty="0" err="1"/>
                        <a:t>Stk</a:t>
                      </a:r>
                      <a:r>
                        <a:rPr lang="de-AT" sz="4000" dirty="0"/>
                        <a:t>.</a:t>
                      </a:r>
                      <a:r>
                        <a:rPr lang="de-AT" sz="4000" baseline="0" dirty="0"/>
                        <a:t> </a:t>
                      </a:r>
                      <a:r>
                        <a:rPr lang="de-AT" sz="4000" dirty="0"/>
                        <a:t>UCP210 Lagereinheit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de-AT" sz="4000" dirty="0"/>
                        <a:t>100€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74321417"/>
                  </a:ext>
                </a:extLst>
              </a:tr>
              <a:tr h="471434">
                <a:tc>
                  <a:txBody>
                    <a:bodyPr/>
                    <a:lstStyle/>
                    <a:p>
                      <a:r>
                        <a:rPr lang="de-AT" sz="4000" dirty="0"/>
                        <a:t>Sensorkranz Renault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de-AT" sz="4000" dirty="0"/>
                        <a:t>14€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7534945"/>
                  </a:ext>
                </a:extLst>
              </a:tr>
              <a:tr h="471434">
                <a:tc>
                  <a:txBody>
                    <a:bodyPr/>
                    <a:lstStyle/>
                    <a:p>
                      <a:r>
                        <a:rPr lang="de-AT" sz="4000" dirty="0"/>
                        <a:t>Rolle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de-AT" sz="4000" dirty="0"/>
                        <a:t>1100€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32995048"/>
                  </a:ext>
                </a:extLst>
              </a:tr>
              <a:tr h="471434">
                <a:tc>
                  <a:txBody>
                    <a:bodyPr/>
                    <a:lstStyle/>
                    <a:p>
                      <a:r>
                        <a:rPr lang="de-AT" sz="4000" dirty="0"/>
                        <a:t>Material Rahmen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de-AT" sz="4000" dirty="0"/>
                        <a:t>430€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20460707"/>
                  </a:ext>
                </a:extLst>
              </a:tr>
              <a:tr h="471434">
                <a:tc>
                  <a:txBody>
                    <a:bodyPr/>
                    <a:lstStyle/>
                    <a:p>
                      <a:r>
                        <a:rPr lang="de-AT" sz="4000" dirty="0"/>
                        <a:t>Sensorik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de-AT" sz="4000" dirty="0"/>
                        <a:t>80€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97044282"/>
                  </a:ext>
                </a:extLst>
              </a:tr>
              <a:tr h="471434">
                <a:tc>
                  <a:txBody>
                    <a:bodyPr/>
                    <a:lstStyle/>
                    <a:p>
                      <a:r>
                        <a:rPr lang="de-AT" sz="4000" dirty="0"/>
                        <a:t>Mikro-Controller</a:t>
                      </a:r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AT" sz="4000" dirty="0"/>
                        <a:t>10€</a:t>
                      </a:r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152144"/>
                  </a:ext>
                </a:extLst>
              </a:tr>
              <a:tr h="471434">
                <a:tc>
                  <a:txBody>
                    <a:bodyPr/>
                    <a:lstStyle/>
                    <a:p>
                      <a:r>
                        <a:rPr lang="de-AT" sz="4000" dirty="0"/>
                        <a:t>Gesamt</a:t>
                      </a:r>
                      <a:endParaRPr lang="de-AT" sz="4000" b="1" dirty="0"/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AT" sz="4000" dirty="0"/>
                        <a:t>1734€</a:t>
                      </a:r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30904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790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3857" b="4592"/>
          <a:stretch/>
        </p:blipFill>
        <p:spPr>
          <a:xfrm>
            <a:off x="1086679" y="1068935"/>
            <a:ext cx="10124661" cy="520502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23711" y="344556"/>
            <a:ext cx="6513054" cy="461652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de-A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Realisierter Prüfstand</a:t>
            </a:r>
          </a:p>
        </p:txBody>
      </p:sp>
    </p:spTree>
    <p:extLst>
      <p:ext uri="{BB962C8B-B14F-4D97-AF65-F5344CB8AC3E}">
        <p14:creationId xmlns:p14="http://schemas.microsoft.com/office/powerpoint/2010/main" val="2279279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00300" y="667544"/>
            <a:ext cx="7886700" cy="1325563"/>
          </a:xfrm>
        </p:spPr>
        <p:txBody>
          <a:bodyPr/>
          <a:lstStyle/>
          <a:p>
            <a:r>
              <a:rPr lang="de-AT" sz="4800" dirty="0"/>
              <a:t>Mechanik</a:t>
            </a:r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8073" t="5534" r="7564"/>
          <a:stretch/>
        </p:blipFill>
        <p:spPr>
          <a:xfrm>
            <a:off x="1049563" y="943428"/>
            <a:ext cx="10045589" cy="549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56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4800" dirty="0"/>
              <a:t>Mechanik - 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52650" y="2106476"/>
            <a:ext cx="7886700" cy="4351338"/>
          </a:xfrm>
        </p:spPr>
        <p:txBody>
          <a:bodyPr>
            <a:normAutofit/>
          </a:bodyPr>
          <a:lstStyle/>
          <a:p>
            <a:r>
              <a:rPr lang="de-AT" sz="3200" dirty="0"/>
              <a:t>Vorstellung von:</a:t>
            </a:r>
          </a:p>
          <a:p>
            <a:pPr lvl="1"/>
            <a:r>
              <a:rPr lang="de-AT" sz="3200" dirty="0"/>
              <a:t>Rolle</a:t>
            </a:r>
          </a:p>
          <a:p>
            <a:pPr lvl="1"/>
            <a:r>
              <a:rPr lang="de-AT" sz="3200" dirty="0"/>
              <a:t>Rahmen</a:t>
            </a:r>
          </a:p>
          <a:p>
            <a:pPr lvl="1"/>
            <a:r>
              <a:rPr lang="de-AT" sz="3200" dirty="0" err="1"/>
              <a:t>Formelherleitungen</a:t>
            </a:r>
            <a:endParaRPr lang="de-AT" sz="3200" dirty="0"/>
          </a:p>
          <a:p>
            <a:endParaRPr lang="de-AT" sz="3600" dirty="0"/>
          </a:p>
          <a:p>
            <a:r>
              <a:rPr lang="de-AT" sz="3200" dirty="0"/>
              <a:t>Verteidigung</a:t>
            </a:r>
            <a:endParaRPr lang="de-AT" sz="3600" dirty="0"/>
          </a:p>
          <a:p>
            <a:endParaRPr lang="de-AT" sz="3600" dirty="0"/>
          </a:p>
          <a:p>
            <a:pPr lvl="1"/>
            <a:endParaRPr lang="de-AT" sz="2000" dirty="0"/>
          </a:p>
          <a:p>
            <a:pPr lvl="1"/>
            <a:endParaRPr lang="de-AT" sz="2000" dirty="0"/>
          </a:p>
          <a:p>
            <a:pPr lvl="1"/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95453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9310552" y="3554525"/>
            <a:ext cx="1701518" cy="745629"/>
          </a:xfrm>
        </p:spPr>
        <p:txBody>
          <a:bodyPr>
            <a:noAutofit/>
          </a:bodyPr>
          <a:lstStyle/>
          <a:p>
            <a:r>
              <a:rPr lang="de-AT" sz="4800" b="1" dirty="0"/>
              <a:t>Rolle</a:t>
            </a:r>
            <a:endParaRPr lang="de-AT" b="1" dirty="0"/>
          </a:p>
        </p:txBody>
      </p:sp>
      <p:sp>
        <p:nvSpPr>
          <p:cNvPr id="5" name="Textfeld 4"/>
          <p:cNvSpPr txBox="1"/>
          <p:nvPr/>
        </p:nvSpPr>
        <p:spPr>
          <a:xfrm>
            <a:off x="5325304" y="4300154"/>
            <a:ext cx="623928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3600" dirty="0"/>
              <a:t>Masse m=245 kg</a:t>
            </a:r>
          </a:p>
          <a:p>
            <a:pPr algn="r"/>
            <a:r>
              <a:rPr lang="de-AT" sz="3600" dirty="0"/>
              <a:t>Lagerzapfen</a:t>
            </a:r>
            <a:r>
              <a:rPr lang="de-AT" sz="3600" b="1" dirty="0"/>
              <a:t> </a:t>
            </a:r>
            <a:r>
              <a:rPr lang="de-AT" sz="3600" dirty="0"/>
              <a:t>d=50mm</a:t>
            </a:r>
          </a:p>
          <a:p>
            <a:pPr algn="r"/>
            <a:r>
              <a:rPr lang="de-AT" sz="3600" dirty="0"/>
              <a:t>Durchmesser D=350 mm</a:t>
            </a:r>
          </a:p>
          <a:p>
            <a:pPr algn="r"/>
            <a:r>
              <a:rPr lang="de-AT" sz="3600" dirty="0"/>
              <a:t>Trägheitsmoment J=3,70 kgm²</a:t>
            </a:r>
          </a:p>
          <a:p>
            <a:pPr algn="r"/>
            <a:endParaRPr lang="de-AT" sz="2000" dirty="0"/>
          </a:p>
          <a:p>
            <a:pPr algn="r"/>
            <a:endParaRPr lang="de-AT" sz="15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92" y="795131"/>
            <a:ext cx="6408318" cy="47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57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201</Words>
  <Application>Microsoft Office PowerPoint</Application>
  <PresentationFormat>Breitbild</PresentationFormat>
  <Paragraphs>87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Times New Roman</vt:lpstr>
      <vt:lpstr>Office</vt:lpstr>
      <vt:lpstr>Zweirad-Prüfstand</vt:lpstr>
      <vt:lpstr>Zielsetzung</vt:lpstr>
      <vt:lpstr>Funktionsweise</vt:lpstr>
      <vt:lpstr>PowerPoint-Präsentation</vt:lpstr>
      <vt:lpstr>PowerPoint-Präsentation</vt:lpstr>
      <vt:lpstr>Realisierter Prüfstand</vt:lpstr>
      <vt:lpstr>Mechanik</vt:lpstr>
      <vt:lpstr>Mechanik - Agenda</vt:lpstr>
      <vt:lpstr>Rolle</vt:lpstr>
      <vt:lpstr>Rahmen</vt:lpstr>
      <vt:lpstr>Berechnungsformeln </vt:lpstr>
      <vt:lpstr>Fragen?</vt:lpstr>
      <vt:lpstr>Danke für Ihre Aufmerksamkeit!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Zweiradprüfstand</dc:title>
  <dc:creator>Robert Tinauer</dc:creator>
  <cp:lastModifiedBy>picdom12@htlkaindorf.at</cp:lastModifiedBy>
  <cp:revision>216</cp:revision>
  <dcterms:created xsi:type="dcterms:W3CDTF">2016-06-08T13:03:29Z</dcterms:created>
  <dcterms:modified xsi:type="dcterms:W3CDTF">2018-05-25T09:27:28Z</dcterms:modified>
</cp:coreProperties>
</file>